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6.xml" ContentType="application/vnd.openxmlformats-officedocument.presentationml.notesSlide+xml"/>
  <Override PartName="/ppt/tags/tag76.xml" ContentType="application/vnd.openxmlformats-officedocument.presentationml.tags+xml"/>
  <Override PartName="/ppt/notesSlides/notesSlide17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9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7.xml" ContentType="application/vnd.openxmlformats-officedocument.presentationml.tags+xml"/>
  <Override PartName="/ppt/notesSlides/notesSlide2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1" r:id="rId3"/>
    <p:sldMasterId id="2147483713" r:id="rId4"/>
  </p:sldMasterIdLst>
  <p:notesMasterIdLst>
    <p:notesMasterId r:id="rId29"/>
  </p:notesMasterIdLst>
  <p:handoutMasterIdLst>
    <p:handoutMasterId r:id="rId30"/>
  </p:handoutMasterIdLst>
  <p:sldIdLst>
    <p:sldId id="346" r:id="rId5"/>
    <p:sldId id="363" r:id="rId6"/>
    <p:sldId id="377" r:id="rId7"/>
    <p:sldId id="424" r:id="rId8"/>
    <p:sldId id="438" r:id="rId9"/>
    <p:sldId id="440" r:id="rId10"/>
    <p:sldId id="439" r:id="rId11"/>
    <p:sldId id="441" r:id="rId12"/>
    <p:sldId id="442" r:id="rId13"/>
    <p:sldId id="378" r:id="rId14"/>
    <p:sldId id="459" r:id="rId15"/>
    <p:sldId id="461" r:id="rId16"/>
    <p:sldId id="460" r:id="rId17"/>
    <p:sldId id="379" r:id="rId18"/>
    <p:sldId id="412" r:id="rId19"/>
    <p:sldId id="480" r:id="rId20"/>
    <p:sldId id="477" r:id="rId21"/>
    <p:sldId id="481" r:id="rId22"/>
    <p:sldId id="478" r:id="rId23"/>
    <p:sldId id="479" r:id="rId24"/>
    <p:sldId id="380" r:id="rId25"/>
    <p:sldId id="485" r:id="rId26"/>
    <p:sldId id="486" r:id="rId27"/>
    <p:sldId id="419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69"/>
    <a:srgbClr val="DAB59C"/>
    <a:srgbClr val="D9D7D6"/>
    <a:srgbClr val="8B7377"/>
    <a:srgbClr val="C19A8D"/>
    <a:srgbClr val="D8BA97"/>
    <a:srgbClr val="FDFAF6"/>
    <a:srgbClr val="F5D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65" autoAdjust="0"/>
  </p:normalViewPr>
  <p:slideViewPr>
    <p:cSldViewPr showGuides="1">
      <p:cViewPr varScale="1">
        <p:scale>
          <a:sx n="98" d="100"/>
          <a:sy n="98" d="100"/>
        </p:scale>
        <p:origin x="82" y="101"/>
      </p:cViewPr>
      <p:guideLst>
        <p:guide orient="horz" pos="219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trike="noStrike" noProof="1"/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一个项目开发后端用的比较广泛的持久化层框架</a:t>
            </a:r>
          </a:p>
          <a:p>
            <a:endParaRPr lang="zh-CN" altLang="en-US"/>
          </a:p>
          <a:p>
            <a:r>
              <a:rPr lang="zh-CN" altLang="en-US"/>
              <a:t>介绍它的基本用法、与其他框架的如何配合使用以及可以更方便使用的几个辅助工具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SqlSessionDaoSupport 类是 MyBatis 与 Spring 整合的 jar 包中提供的，在该类中已经包含了 sqlSessionFactory 对象作为其成员变量，而且对外提供 get 和 set 方法，方便 Spring 从外部注入 sqlSessionFactory 对象。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11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在dao层的类需要加上 @Mapper的注解，这个注解是mybatis提供的，标识这个类是一个数据访问层的bean，并交给spring容器管理。并且可以省去之前的xml映射文件。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12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13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14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15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6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en-US" altLang="zh-CN" dirty="0"/>
          </a:p>
        </p:txBody>
      </p:sp>
      <p:sp>
        <p:nvSpPr>
          <p:cNvPr id="3686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 sz="1200" dirty="0">
                <a:latin typeface="Arial" panose="020B0604020202090204" pitchFamily="34" charset="0"/>
              </a:rPr>
              <a:t>My First Template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例子中的</a:t>
            </a:r>
            <a:r>
              <a:rPr lang="en-US" altLang="zh-CN"/>
              <a:t>QueryWrapper.eq</a:t>
            </a:r>
            <a:r>
              <a:rPr lang="zh-CN" altLang="en-US"/>
              <a:t>相当于查询用户表中用户姓名等于</a:t>
            </a:r>
            <a:r>
              <a:rPr lang="en-US" altLang="zh-CN"/>
              <a:t>lld</a:t>
            </a:r>
            <a:r>
              <a:rPr lang="zh-CN" altLang="en-US"/>
              <a:t>的用户，</a:t>
            </a:r>
            <a:r>
              <a:rPr lang="en-US" altLang="zh-CN"/>
              <a:t>mybatis-plus</a:t>
            </a:r>
            <a:r>
              <a:rPr lang="zh-CN" altLang="en-US"/>
              <a:t>提供了丰富的条件构造体以供调用。</a:t>
            </a: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19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当用户注册分页插件后，在</a:t>
            </a:r>
            <a:r>
              <a:rPr lang="en-US" altLang="zh-CN"/>
              <a:t>mapper</a:t>
            </a:r>
            <a:r>
              <a:rPr lang="zh-CN" altLang="en-US"/>
              <a:t>查询方法就可以将查询结果包装为分页相关类型，方便前端分页组件的显示。</a:t>
            </a: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20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21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en-US" altLang="zh-CN"/>
              <a:t>@Data</a:t>
            </a:r>
            <a:r>
              <a:rPr lang="zh-CN" altLang="en-US"/>
              <a:t>之后，开发人员就可以只写实体属性即可。</a:t>
            </a: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22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官方提供了很多支持的插件。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但在我目前的阶段，还是觉得这个比较好用。</a:t>
            </a: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23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en-US" altLang="zh-CN"/>
              <a:t>1</a:t>
            </a:r>
            <a:r>
              <a:rPr lang="zh-CN" altLang="en-US"/>
              <a:t>、通过驱动管理类和数据库连接字符串来建立数据库连接</a:t>
            </a:r>
          </a:p>
          <a:p>
            <a:pPr lvl="0"/>
            <a:r>
              <a:rPr lang="en-US" altLang="zh-CN"/>
              <a:t>2</a:t>
            </a:r>
            <a:r>
              <a:rPr lang="zh-CN" altLang="en-US"/>
              <a:t>、将结果集中的数据手动映射到实体类中，最后还需要关闭数据库连接</a:t>
            </a:r>
          </a:p>
          <a:p>
            <a:pPr lvl="0"/>
            <a:r>
              <a:rPr lang="en-US" altLang="zh-CN"/>
              <a:t>3</a:t>
            </a:r>
            <a:r>
              <a:rPr lang="zh-CN" altLang="en-US"/>
              <a:t>、每次都通过接口来实际调用</a:t>
            </a:r>
            <a:r>
              <a:rPr lang="en-US" altLang="zh-CN"/>
              <a:t>sql</a:t>
            </a:r>
            <a:r>
              <a:rPr lang="zh-CN" altLang="en-US"/>
              <a:t>语句执行</a:t>
            </a:r>
          </a:p>
          <a:p>
            <a:pPr lvl="0"/>
            <a:r>
              <a:rPr lang="en-US" altLang="zh-CN"/>
              <a:t>4</a:t>
            </a:r>
            <a:r>
              <a:rPr lang="zh-CN" altLang="en-US"/>
              <a:t>、很好的进行代码的复用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4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[ˈseʃn]</a:t>
            </a:r>
          </a:p>
          <a:p>
            <a:pPr lvl="0"/>
            <a:r>
              <a:rPr lang="zh-CN" altLang="en-US"/>
              <a:t>首先需要定义一个</a:t>
            </a:r>
            <a:r>
              <a:rPr lang="en-US" altLang="zh-CN"/>
              <a:t>mybatis-config.xml</a:t>
            </a:r>
            <a:r>
              <a:rPr lang="zh-CN" altLang="en-US"/>
              <a:t>的全局配置文件，指定数据库连接信息及其他的配置，然后通过</a:t>
            </a:r>
            <a:r>
              <a:rPr lang="en-US" altLang="zh-CN"/>
              <a:t>sqlSessionFactoryBuilder</a:t>
            </a:r>
            <a:r>
              <a:rPr lang="zh-CN" altLang="en-US"/>
              <a:t>方法加载配置文件生成</a:t>
            </a:r>
            <a:r>
              <a:rPr lang="en-US" altLang="zh-CN"/>
              <a:t>sqlSessionFactory</a:t>
            </a:r>
            <a:r>
              <a:rPr lang="zh-CN" altLang="en-US"/>
              <a:t>工厂类，之后每次需要进行数据库连接操作的时候，就通过工厂类的</a:t>
            </a:r>
            <a:r>
              <a:rPr lang="en-US" altLang="zh-CN"/>
              <a:t>openSession()</a:t>
            </a:r>
            <a:r>
              <a:rPr lang="zh-CN" altLang="en-US"/>
              <a:t>方法产生一个</a:t>
            </a:r>
            <a:r>
              <a:rPr lang="en-US" altLang="zh-CN"/>
              <a:t>sqlSession</a:t>
            </a:r>
            <a:r>
              <a:rPr lang="zh-CN" altLang="en-US"/>
              <a:t>接口，使用接口的方法来实际调用</a:t>
            </a:r>
            <a:r>
              <a:rPr lang="en-US" altLang="zh-CN"/>
              <a:t>mapper</a:t>
            </a:r>
            <a:r>
              <a:rPr lang="zh-CN" altLang="en-US"/>
              <a:t>内的</a:t>
            </a:r>
            <a:r>
              <a:rPr lang="en-US" altLang="zh-CN"/>
              <a:t>sql</a:t>
            </a:r>
            <a:r>
              <a:rPr lang="zh-CN" altLang="en-US"/>
              <a:t>语句，实现数据库的所有操作。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5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6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zh-CN" altLang="en-US"/>
              <a:t>['prɒpətɪz]</a:t>
            </a:r>
          </a:p>
          <a:p>
            <a:pPr lvl="0"/>
            <a:endParaRPr lang="zh-CN" altLang="en-US"/>
          </a:p>
          <a:p>
            <a:pPr lvl="0"/>
            <a:r>
              <a:rPr lang="en-US" altLang="zh-CN"/>
              <a:t>settings</a:t>
            </a:r>
            <a:r>
              <a:rPr lang="zh-CN" altLang="en-US"/>
              <a:t>标签例子：是否禁用缓存配置等影响</a:t>
            </a:r>
            <a:r>
              <a:rPr lang="en-US" altLang="zh-CN"/>
              <a:t>mybatis</a:t>
            </a:r>
            <a:r>
              <a:rPr lang="zh-CN" altLang="en-US"/>
              <a:t>运行的一些设置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[ˈeɪliəs]，别名，已经提供了默认数据类型的别名，对实体类进行别名设置，在后面使用实体类的时候就可以直接通过别名引用，而不需要通过实体类的全限定名来引用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en-US" altLang="zh-CN"/>
              <a:t>1</a:t>
            </a:r>
            <a:r>
              <a:rPr lang="zh-CN" altLang="en-US"/>
              <a:t>、可以使用</a:t>
            </a:r>
            <a:r>
              <a:rPr lang="en-US" altLang="zh-CN"/>
              <a:t>resultMap</a:t>
            </a:r>
            <a:r>
              <a:rPr lang="zh-CN" altLang="en-US"/>
              <a:t>来自定义结果和实体类的映射关系，比如更改列名等</a:t>
            </a:r>
          </a:p>
          <a:p>
            <a:pPr lvl="0"/>
            <a:r>
              <a:rPr lang="en-US" altLang="zh-CN"/>
              <a:t>2</a:t>
            </a:r>
            <a:r>
              <a:rPr lang="zh-CN" altLang="en-US"/>
              <a:t>、可以使用</a:t>
            </a:r>
            <a:r>
              <a:rPr lang="en-US" altLang="zh-CN"/>
              <a:t>include</a:t>
            </a:r>
            <a:r>
              <a:rPr lang="zh-CN" altLang="en-US"/>
              <a:t>引入其他</a:t>
            </a:r>
            <a:r>
              <a:rPr lang="en-US" altLang="zh-CN"/>
              <a:t>sql</a:t>
            </a:r>
            <a:r>
              <a:rPr lang="zh-CN" altLang="en-US"/>
              <a:t>语句段，并且可以在</a:t>
            </a:r>
            <a:r>
              <a:rPr lang="en-US" altLang="zh-CN"/>
              <a:t>sql</a:t>
            </a:r>
            <a:r>
              <a:rPr lang="zh-CN" altLang="en-US"/>
              <a:t>语句中进行</a:t>
            </a:r>
            <a:r>
              <a:rPr lang="en-US" altLang="zh-CN"/>
              <a:t>if</a:t>
            </a:r>
            <a:r>
              <a:rPr lang="zh-CN" altLang="en-US"/>
              <a:t>判断或者其他提供的操作，让开发者很方便的定义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每个</a:t>
            </a:r>
            <a:r>
              <a:rPr lang="en-US" altLang="zh-CN"/>
              <a:t>xml</a:t>
            </a:r>
            <a:r>
              <a:rPr lang="zh-CN" altLang="en-US"/>
              <a:t>文件会对应一个</a:t>
            </a:r>
            <a:r>
              <a:rPr lang="en-US" altLang="zh-CN"/>
              <a:t>mapper</a:t>
            </a:r>
            <a:r>
              <a:rPr lang="zh-CN" altLang="en-US"/>
              <a:t>接口，接口中定义了与</a:t>
            </a:r>
            <a:r>
              <a:rPr lang="en-US" altLang="zh-CN"/>
              <a:t>sql</a:t>
            </a:r>
            <a:r>
              <a:rPr lang="zh-CN" altLang="en-US"/>
              <a:t>标签</a:t>
            </a:r>
            <a:r>
              <a:rPr lang="en-US" altLang="zh-CN"/>
              <a:t>id</a:t>
            </a:r>
            <a:r>
              <a:rPr lang="zh-CN" altLang="en-US"/>
              <a:t>对应的方法，通过方法调用来执行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en-US" altLang="zh-CN"/>
              <a:t>mybatis</a:t>
            </a:r>
            <a:r>
              <a:rPr lang="zh-CN" altLang="en-US"/>
              <a:t>通过</a:t>
            </a:r>
            <a:r>
              <a:rPr lang="en-US" altLang="zh-CN"/>
              <a:t>mapper</a:t>
            </a:r>
            <a:r>
              <a:rPr lang="zh-CN" altLang="en-US"/>
              <a:t>接口执行</a:t>
            </a:r>
            <a:r>
              <a:rPr lang="en-US" altLang="zh-CN"/>
              <a:t>sql</a:t>
            </a:r>
            <a:r>
              <a:rPr lang="zh-CN" altLang="en-US"/>
              <a:t>语句的两种方式：</a:t>
            </a:r>
          </a:p>
          <a:p>
            <a:pPr lvl="0"/>
            <a:r>
              <a:rPr lang="en-US" altLang="zh-CN"/>
              <a:t>1</a:t>
            </a:r>
            <a:r>
              <a:rPr lang="zh-CN" altLang="en-US"/>
              <a:t>、静态代理</a:t>
            </a:r>
          </a:p>
          <a:p>
            <a:pPr lvl="0"/>
            <a:r>
              <a:rPr lang="en-US" altLang="zh-CN"/>
              <a:t>2</a:t>
            </a:r>
            <a:r>
              <a:rPr lang="zh-CN" altLang="en-US"/>
              <a:t>、动态代理，在</a:t>
            </a:r>
            <a:r>
              <a:rPr lang="en-US" altLang="zh-CN"/>
              <a:t>mybatis</a:t>
            </a:r>
            <a:r>
              <a:rPr lang="zh-CN" altLang="en-US"/>
              <a:t>初始化配置读到</a:t>
            </a:r>
            <a:r>
              <a:rPr lang="en-US" altLang="zh-CN"/>
              <a:t>mappers</a:t>
            </a:r>
            <a:r>
              <a:rPr lang="zh-CN" altLang="en-US"/>
              <a:t>标签的时候，会把接口的字节码作为</a:t>
            </a:r>
            <a:r>
              <a:rPr lang="en-US" altLang="zh-CN"/>
              <a:t>key</a:t>
            </a:r>
            <a:r>
              <a:rPr lang="zh-CN" altLang="en-US"/>
              <a:t>和一个</a:t>
            </a:r>
            <a:r>
              <a:rPr lang="en-US" altLang="zh-CN"/>
              <a:t>mapperProxyFactory</a:t>
            </a:r>
            <a:r>
              <a:rPr lang="zh-CN" altLang="en-US"/>
              <a:t>对象存入</a:t>
            </a:r>
            <a:r>
              <a:rPr lang="en-US" altLang="zh-CN"/>
              <a:t>hashMap</a:t>
            </a:r>
            <a:r>
              <a:rPr lang="zh-CN" altLang="en-US"/>
              <a:t>中，在使用</a:t>
            </a:r>
            <a:r>
              <a:rPr lang="en-US" altLang="zh-CN"/>
              <a:t>mapper</a:t>
            </a:r>
            <a:r>
              <a:rPr lang="zh-CN" altLang="en-US"/>
              <a:t>接口的时候，利用工厂类产生一个</a:t>
            </a:r>
            <a:r>
              <a:rPr lang="en-US" altLang="zh-CN"/>
              <a:t>mapperProxy</a:t>
            </a:r>
            <a:r>
              <a:rPr lang="zh-CN" altLang="en-US"/>
              <a:t>对象，这个对象通过</a:t>
            </a:r>
            <a:r>
              <a:rPr lang="en-US" altLang="zh-CN"/>
              <a:t>jdk</a:t>
            </a:r>
            <a:r>
              <a:rPr lang="zh-CN" altLang="en-US"/>
              <a:t>的动态代理实现了接口方法，最终调用</a:t>
            </a:r>
            <a:r>
              <a:rPr lang="en-US" altLang="zh-CN"/>
              <a:t>sqlSession</a:t>
            </a:r>
            <a:r>
              <a:rPr lang="zh-CN" altLang="en-US"/>
              <a:t>的方法来执行</a:t>
            </a:r>
            <a:r>
              <a:rPr lang="en-US" altLang="zh-CN"/>
              <a:t>xml</a:t>
            </a:r>
            <a:r>
              <a:rPr lang="zh-CN" altLang="en-US"/>
              <a:t>文件内的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9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24/11/2021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9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24/11/2021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9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24/11/2021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9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24/11/2021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2021/11/24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9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9.xml"/><Relationship Id="rId7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0.png"/><Relationship Id="rId4" Type="http://schemas.openxmlformats.org/officeDocument/2006/relationships/tags" Target="../tags/tag40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3.xml"/><Relationship Id="rId7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4.png"/><Relationship Id="rId4" Type="http://schemas.openxmlformats.org/officeDocument/2006/relationships/tags" Target="../tags/tag44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4.xml"/><Relationship Id="rId1" Type="http://schemas.openxmlformats.org/officeDocument/2006/relationships/tags" Target="../tags/tag49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tags" Target="../tags/tag75.xml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tags" Target="../tags/tag74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tags" Target="../tags/tag73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notesSlide" Target="../notesSlides/notesSlide16.xml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Relationship Id="rId27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tags" Target="../tags/tag79.xml"/><Relationship Id="rId7" Type="http://schemas.openxmlformats.org/officeDocument/2006/relationships/image" Target="../media/image2.png"/><Relationship Id="rId12" Type="http://schemas.openxmlformats.org/officeDocument/2006/relationships/image" Target="../media/image3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33.png"/><Relationship Id="rId4" Type="http://schemas.openxmlformats.org/officeDocument/2006/relationships/tags" Target="../tags/tag80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83.xml"/><Relationship Id="rId7" Type="http://schemas.openxmlformats.org/officeDocument/2006/relationships/image" Target="../media/image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84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90.xml"/><Relationship Id="rId7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6.png"/><Relationship Id="rId5" Type="http://schemas.openxmlformats.org/officeDocument/2006/relationships/tags" Target="../tags/tag17.xml"/><Relationship Id="rId10" Type="http://schemas.openxmlformats.org/officeDocument/2006/relationships/image" Target="../media/image2.png"/><Relationship Id="rId4" Type="http://schemas.openxmlformats.org/officeDocument/2006/relationships/tags" Target="../tags/tag16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4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28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3.png"/><Relationship Id="rId4" Type="http://schemas.openxmlformats.org/officeDocument/2006/relationships/tags" Target="../tags/tag3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6.png"/><Relationship Id="rId4" Type="http://schemas.openxmlformats.org/officeDocument/2006/relationships/tags" Target="../tags/tag3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ybatis"/>
          <p:cNvPicPr>
            <a:picLocks noChangeAspect="1"/>
          </p:cNvPicPr>
          <p:nvPr/>
        </p:nvPicPr>
        <p:blipFill>
          <a:blip r:embed="rId3"/>
          <a:srcRect l="22229" b="26083"/>
          <a:stretch>
            <a:fillRect/>
          </a:stretch>
        </p:blipFill>
        <p:spPr>
          <a:xfrm>
            <a:off x="0" y="894715"/>
            <a:ext cx="9481820" cy="5069205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3970338" y="-1587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4427538" y="-127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2533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21"/>
          <p:cNvSpPr txBox="1"/>
          <p:nvPr/>
        </p:nvSpPr>
        <p:spPr>
          <a:xfrm>
            <a:off x="7352665" y="4496435"/>
            <a:ext cx="3902075" cy="614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汇报人：杨世杰</a:t>
            </a:r>
          </a:p>
        </p:txBody>
      </p:sp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2537" name="文本框 13"/>
          <p:cNvSpPr txBox="1"/>
          <p:nvPr/>
        </p:nvSpPr>
        <p:spPr>
          <a:xfrm>
            <a:off x="6889115" y="1797685"/>
            <a:ext cx="54044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Mybatis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及其使用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0800000">
            <a:off x="9013825" y="3933825"/>
            <a:ext cx="304800" cy="177800"/>
          </a:xfrm>
          <a:prstGeom prst="triangl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5" descr="IMG_259"/>
          <p:cNvPicPr>
            <a:picLocks noChangeAspect="1"/>
          </p:cNvPicPr>
          <p:nvPr/>
        </p:nvPicPr>
        <p:blipFill>
          <a:blip r:embed="rId3"/>
          <a:srcRect l="48009" r="14111"/>
          <a:stretch>
            <a:fillRect/>
          </a:stretch>
        </p:blipFill>
        <p:spPr>
          <a:xfrm>
            <a:off x="8283575" y="-26987"/>
            <a:ext cx="391477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8283575" y="5159375"/>
            <a:ext cx="390842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3795" name="文本框 13"/>
          <p:cNvSpPr txBox="1"/>
          <p:nvPr/>
        </p:nvSpPr>
        <p:spPr>
          <a:xfrm>
            <a:off x="2136775" y="1988820"/>
            <a:ext cx="43859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Mybatis-Springboot</a:t>
            </a:r>
          </a:p>
        </p:txBody>
      </p:sp>
      <p:sp>
        <p:nvSpPr>
          <p:cNvPr id="33796" name="文本框 21"/>
          <p:cNvSpPr txBox="1"/>
          <p:nvPr/>
        </p:nvSpPr>
        <p:spPr>
          <a:xfrm>
            <a:off x="2136775" y="3264853"/>
            <a:ext cx="3413125" cy="1345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springboot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框架整合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mybatis;</a:t>
            </a:r>
          </a:p>
          <a:p>
            <a:pPr>
              <a:lnSpc>
                <a:spcPct val="170000"/>
              </a:lnSpc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基本的操作流程；</a:t>
            </a:r>
          </a:p>
        </p:txBody>
      </p:sp>
      <p:sp>
        <p:nvSpPr>
          <p:cNvPr id="33797" name="文本框 12"/>
          <p:cNvSpPr txBox="1"/>
          <p:nvPr/>
        </p:nvSpPr>
        <p:spPr>
          <a:xfrm>
            <a:off x="5491163" y="2809875"/>
            <a:ext cx="2582862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33798" name="组合 5"/>
          <p:cNvGrpSpPr/>
          <p:nvPr/>
        </p:nvGrpSpPr>
        <p:grpSpPr>
          <a:xfrm rot="10800000">
            <a:off x="1487488" y="1524000"/>
            <a:ext cx="7904162" cy="4184650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3801" name="文本框 6"/>
          <p:cNvSpPr txBox="1"/>
          <p:nvPr/>
        </p:nvSpPr>
        <p:spPr>
          <a:xfrm>
            <a:off x="5737225" y="4005263"/>
            <a:ext cx="20907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TWO</a:t>
            </a:r>
          </a:p>
        </p:txBody>
      </p:sp>
      <p:sp>
        <p:nvSpPr>
          <p:cNvPr id="2" name="矩形 1"/>
          <p:cNvSpPr/>
          <p:nvPr/>
        </p:nvSpPr>
        <p:spPr>
          <a:xfrm>
            <a:off x="2207895" y="2781300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620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51180" y="135826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Mybatis-Spring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50863" y="2301558"/>
            <a:ext cx="4489450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、引入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maven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依赖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、配置 sqlSessionFactory 会话工厂对象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 MyBatis 配置文件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4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 Mapper 以及其他配置文件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5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 DAO 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250" y="421640"/>
            <a:ext cx="4406900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0830" y="1818640"/>
            <a:ext cx="3700780" cy="1483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930" y="1470660"/>
            <a:ext cx="4624070" cy="2180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700" y="3926840"/>
            <a:ext cx="7058025" cy="2560955"/>
          </a:xfrm>
          <a:prstGeom prst="rect">
            <a:avLst/>
          </a:prstGeom>
        </p:spPr>
      </p:pic>
      <p:sp>
        <p:nvSpPr>
          <p:cNvPr id="2" name="Content Placeholder 2"/>
          <p:cNvSpPr txBox="1"/>
          <p:nvPr/>
        </p:nvSpPr>
        <p:spPr>
          <a:xfrm>
            <a:off x="760730" y="444500"/>
            <a:ext cx="356997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Mybatis-Springboot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51180" y="135826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Mybatis-Springboot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45758" y="2590483"/>
            <a:ext cx="4489450" cy="206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、引入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maven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依赖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、编写连接数据库的相关配置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dao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层代码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5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mapper.xml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文件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580" y="0"/>
            <a:ext cx="5204460" cy="259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4725" y="2655570"/>
            <a:ext cx="7201535" cy="1752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0875" y="4472940"/>
            <a:ext cx="5309870" cy="1929130"/>
          </a:xfrm>
          <a:prstGeom prst="rect">
            <a:avLst/>
          </a:prstGeom>
        </p:spPr>
      </p:pic>
      <p:sp>
        <p:nvSpPr>
          <p:cNvPr id="3" name="Content Placeholder 2"/>
          <p:cNvSpPr txBox="1"/>
          <p:nvPr/>
        </p:nvSpPr>
        <p:spPr>
          <a:xfrm>
            <a:off x="760730" y="444500"/>
            <a:ext cx="356997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Mybatis-Springboot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0730" y="444500"/>
            <a:ext cx="356997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Mybatis-Springboot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965835"/>
            <a:ext cx="6334125" cy="49269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51180" y="135826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整合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框架结构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50863" y="1936433"/>
            <a:ext cx="4489450" cy="3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controller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：Controller层，用于响应用户请求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entity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：实体类</a:t>
            </a: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抽象层，具体实现在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mapper.xml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service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：服务接口层</a:t>
            </a: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serviceImp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：服务实现层，调用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方法操作数据库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resources/mapper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xml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文件，编写自定义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语句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9" descr="IMG_273"/>
          <p:cNvPicPr/>
          <p:nvPr/>
        </p:nvPicPr>
        <p:blipFill>
          <a:blip r:embed="rId3"/>
          <a:srcRect l="30141" r="30344"/>
          <a:stretch>
            <a:fillRect/>
          </a:stretch>
        </p:blipFill>
        <p:spPr>
          <a:xfrm>
            <a:off x="0" y="0"/>
            <a:ext cx="391477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0963" name="文本框 21"/>
          <p:cNvSpPr txBox="1"/>
          <p:nvPr/>
        </p:nvSpPr>
        <p:spPr>
          <a:xfrm>
            <a:off x="6959600" y="3191828"/>
            <a:ext cx="322262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一个 MyBatis 的增强工具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只做增强不做改变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为简化开发、提高效率而生。</a:t>
            </a:r>
          </a:p>
        </p:txBody>
      </p:sp>
      <p:sp>
        <p:nvSpPr>
          <p:cNvPr id="40964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40965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0968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THREE</a:t>
            </a:r>
          </a:p>
        </p:txBody>
      </p:sp>
      <p:sp>
        <p:nvSpPr>
          <p:cNvPr id="25603" name="文本框 13"/>
          <p:cNvSpPr txBox="1"/>
          <p:nvPr/>
        </p:nvSpPr>
        <p:spPr>
          <a:xfrm>
            <a:off x="7470775" y="1960245"/>
            <a:ext cx="28968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Mybatis-Plus</a:t>
            </a:r>
          </a:p>
        </p:txBody>
      </p:sp>
      <p:sp>
        <p:nvSpPr>
          <p:cNvPr id="4" name="矩形 3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234378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Mybatis-Plus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" y="1599565"/>
            <a:ext cx="11301095" cy="44107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73"/>
          <p:cNvGrpSpPr/>
          <p:nvPr/>
        </p:nvGrpSpPr>
        <p:grpSpPr>
          <a:xfrm>
            <a:off x="4521200" y="2430463"/>
            <a:ext cx="465138" cy="217487"/>
            <a:chOff x="3366566" y="1459073"/>
            <a:chExt cx="465169" cy="221445"/>
          </a:xfrm>
        </p:grpSpPr>
        <p:cxnSp>
          <p:nvCxnSpPr>
            <p:cNvPr id="38" name="Straight Connector 37"/>
            <p:cNvCxnSpPr/>
            <p:nvPr>
              <p:custDataLst>
                <p:tags r:id="rId25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custDataLst>
                <p:tags r:id="rId26"/>
              </p:custDataLst>
            </p:nvPr>
          </p:nvCxnSpPr>
          <p:spPr>
            <a:xfrm flipH="1">
              <a:off x="3366566" y="1459073"/>
              <a:ext cx="226116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4" name="Group 74"/>
          <p:cNvGrpSpPr/>
          <p:nvPr/>
        </p:nvGrpSpPr>
        <p:grpSpPr>
          <a:xfrm flipH="1">
            <a:off x="7137400" y="2428875"/>
            <a:ext cx="514350" cy="222250"/>
            <a:chOff x="3318534" y="1459155"/>
            <a:chExt cx="513201" cy="221363"/>
          </a:xfrm>
        </p:grpSpPr>
        <p:cxnSp>
          <p:nvCxnSpPr>
            <p:cNvPr id="41" name="Straight Connector 40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custDataLst>
                <p:tags r:id="rId24"/>
              </p:custDataLst>
            </p:nvPr>
          </p:nvCxnSpPr>
          <p:spPr>
            <a:xfrm flipH="1">
              <a:off x="3318534" y="1459155"/>
              <a:ext cx="274147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7" name="Group 81"/>
          <p:cNvGrpSpPr/>
          <p:nvPr/>
        </p:nvGrpSpPr>
        <p:grpSpPr>
          <a:xfrm flipV="1">
            <a:off x="4521200" y="4849813"/>
            <a:ext cx="455613" cy="217487"/>
            <a:chOff x="3376482" y="1459073"/>
            <a:chExt cx="455253" cy="221445"/>
          </a:xfrm>
        </p:grpSpPr>
        <p:cxnSp>
          <p:nvCxnSpPr>
            <p:cNvPr id="44" name="Straight Connector 43"/>
            <p:cNvCxnSpPr/>
            <p:nvPr>
              <p:custDataLst>
                <p:tags r:id="rId21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custDataLst>
                <p:tags r:id="rId22"/>
              </p:custDataLst>
            </p:nvPr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50" name="Group 84"/>
          <p:cNvGrpSpPr/>
          <p:nvPr/>
        </p:nvGrpSpPr>
        <p:grpSpPr>
          <a:xfrm flipH="1" flipV="1">
            <a:off x="7159625" y="4848225"/>
            <a:ext cx="492125" cy="220663"/>
            <a:chOff x="3339387" y="1459155"/>
            <a:chExt cx="492348" cy="221363"/>
          </a:xfrm>
        </p:grpSpPr>
        <p:cxnSp>
          <p:nvCxnSpPr>
            <p:cNvPr id="47" name="Straight Connector 46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custDataLst>
                <p:tags r:id="rId20"/>
              </p:custDataLst>
            </p:nvPr>
          </p:nvCxnSpPr>
          <p:spPr>
            <a:xfrm flipH="1" flipV="1">
              <a:off x="3339387" y="1459155"/>
              <a:ext cx="253294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9" name="Freeform 5"/>
          <p:cNvSpPr/>
          <p:nvPr>
            <p:custDataLst>
              <p:tags r:id="rId1"/>
            </p:custDataLst>
          </p:nvPr>
        </p:nvSpPr>
        <p:spPr bwMode="auto">
          <a:xfrm>
            <a:off x="4229100" y="3178175"/>
            <a:ext cx="1865313" cy="2238375"/>
          </a:xfrm>
          <a:custGeom>
            <a:avLst/>
            <a:gdLst/>
            <a:ahLst/>
            <a:cxnLst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  <a:cxn ang="0">
                <a:pos x="321" y="335"/>
              </a:cxn>
              <a:cxn ang="0">
                <a:pos x="437" y="401"/>
              </a:cxn>
              <a:cxn ang="0">
                <a:pos x="496" y="408"/>
              </a:cxn>
              <a:cxn ang="0">
                <a:pos x="496" y="595"/>
              </a:cxn>
              <a:cxn ang="0">
                <a:pos x="430" y="591"/>
              </a:cxn>
              <a:cxn ang="0">
                <a:pos x="189" y="468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</a:cxnLst>
            <a:rect l="0" t="0" r="r" b="b"/>
            <a:pathLst>
              <a:path w="496" h="595">
                <a:moveTo>
                  <a:pt x="248" y="158"/>
                </a:move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ubicBezTo>
                  <a:pt x="257" y="247"/>
                  <a:pt x="281" y="295"/>
                  <a:pt x="321" y="335"/>
                </a:cubicBezTo>
                <a:cubicBezTo>
                  <a:pt x="355" y="369"/>
                  <a:pt x="393" y="391"/>
                  <a:pt x="437" y="401"/>
                </a:cubicBezTo>
                <a:cubicBezTo>
                  <a:pt x="456" y="406"/>
                  <a:pt x="475" y="408"/>
                  <a:pt x="496" y="408"/>
                </a:cubicBezTo>
                <a:cubicBezTo>
                  <a:pt x="496" y="595"/>
                  <a:pt x="496" y="595"/>
                  <a:pt x="496" y="595"/>
                </a:cubicBezTo>
                <a:cubicBezTo>
                  <a:pt x="474" y="595"/>
                  <a:pt x="452" y="594"/>
                  <a:pt x="430" y="591"/>
                </a:cubicBezTo>
                <a:cubicBezTo>
                  <a:pt x="338" y="578"/>
                  <a:pt x="258" y="537"/>
                  <a:pt x="189" y="468"/>
                </a:cubicBezTo>
                <a:cubicBezTo>
                  <a:pt x="112" y="390"/>
                  <a:pt x="69" y="299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lnTo>
                  <a:pt x="248" y="15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0" name="Freeform 6"/>
          <p:cNvSpPr/>
          <p:nvPr>
            <p:custDataLst>
              <p:tags r:id="rId2"/>
            </p:custDataLst>
          </p:nvPr>
        </p:nvSpPr>
        <p:spPr bwMode="auto">
          <a:xfrm>
            <a:off x="5492750" y="3771900"/>
            <a:ext cx="2244725" cy="1870075"/>
          </a:xfrm>
          <a:custGeom>
            <a:avLst/>
            <a:gdLst/>
            <a:ahLst/>
            <a:cxnLst>
              <a:cxn ang="0">
                <a:pos x="403" y="61"/>
              </a:cxn>
              <a:cxn ang="0">
                <a:pos x="410" y="2"/>
              </a:cxn>
              <a:cxn ang="0">
                <a:pos x="410" y="0"/>
              </a:cxn>
              <a:cxn ang="0">
                <a:pos x="597" y="0"/>
              </a:cxn>
              <a:cxn ang="0">
                <a:pos x="597" y="2"/>
              </a:cxn>
              <a:cxn ang="0">
                <a:pos x="592" y="68"/>
              </a:cxn>
              <a:cxn ang="0">
                <a:pos x="469" y="310"/>
              </a:cxn>
              <a:cxn ang="0">
                <a:pos x="161" y="437"/>
              </a:cxn>
              <a:cxn ang="0">
                <a:pos x="160" y="437"/>
              </a:cxn>
              <a:cxn ang="0">
                <a:pos x="160" y="497"/>
              </a:cxn>
              <a:cxn ang="0">
                <a:pos x="0" y="341"/>
              </a:cxn>
              <a:cxn ang="0">
                <a:pos x="160" y="185"/>
              </a:cxn>
              <a:cxn ang="0">
                <a:pos x="160" y="250"/>
              </a:cxn>
              <a:cxn ang="0">
                <a:pos x="161" y="250"/>
              </a:cxn>
              <a:cxn ang="0">
                <a:pos x="337" y="177"/>
              </a:cxn>
              <a:cxn ang="0">
                <a:pos x="403" y="61"/>
              </a:cxn>
            </a:cxnLst>
            <a:rect l="0" t="0" r="r" b="b"/>
            <a:pathLst>
              <a:path w="597" h="497">
                <a:moveTo>
                  <a:pt x="403" y="61"/>
                </a:moveTo>
                <a:cubicBezTo>
                  <a:pt x="408" y="42"/>
                  <a:pt x="410" y="22"/>
                  <a:pt x="410" y="2"/>
                </a:cubicBezTo>
                <a:cubicBezTo>
                  <a:pt x="410" y="1"/>
                  <a:pt x="410" y="0"/>
                  <a:pt x="410" y="0"/>
                </a:cubicBezTo>
                <a:cubicBezTo>
                  <a:pt x="597" y="0"/>
                  <a:pt x="597" y="0"/>
                  <a:pt x="597" y="0"/>
                </a:cubicBezTo>
                <a:cubicBezTo>
                  <a:pt x="597" y="0"/>
                  <a:pt x="597" y="1"/>
                  <a:pt x="597" y="2"/>
                </a:cubicBezTo>
                <a:cubicBezTo>
                  <a:pt x="597" y="24"/>
                  <a:pt x="595" y="46"/>
                  <a:pt x="592" y="68"/>
                </a:cubicBezTo>
                <a:cubicBezTo>
                  <a:pt x="579" y="160"/>
                  <a:pt x="538" y="241"/>
                  <a:pt x="469" y="310"/>
                </a:cubicBezTo>
                <a:cubicBezTo>
                  <a:pt x="384" y="395"/>
                  <a:pt x="281" y="437"/>
                  <a:pt x="161" y="437"/>
                </a:cubicBezTo>
                <a:cubicBezTo>
                  <a:pt x="161" y="437"/>
                  <a:pt x="160" y="437"/>
                  <a:pt x="160" y="437"/>
                </a:cubicBezTo>
                <a:cubicBezTo>
                  <a:pt x="160" y="497"/>
                  <a:pt x="160" y="497"/>
                  <a:pt x="160" y="497"/>
                </a:cubicBezTo>
                <a:cubicBezTo>
                  <a:pt x="0" y="341"/>
                  <a:pt x="0" y="341"/>
                  <a:pt x="0" y="341"/>
                </a:cubicBezTo>
                <a:cubicBezTo>
                  <a:pt x="160" y="185"/>
                  <a:pt x="160" y="185"/>
                  <a:pt x="160" y="185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0" y="250"/>
                  <a:pt x="161" y="250"/>
                  <a:pt x="161" y="250"/>
                </a:cubicBezTo>
                <a:cubicBezTo>
                  <a:pt x="230" y="250"/>
                  <a:pt x="288" y="226"/>
                  <a:pt x="337" y="177"/>
                </a:cubicBezTo>
                <a:cubicBezTo>
                  <a:pt x="371" y="143"/>
                  <a:pt x="393" y="104"/>
                  <a:pt x="403" y="6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1" name="Freeform 7"/>
          <p:cNvSpPr/>
          <p:nvPr>
            <p:custDataLst>
              <p:tags r:id="rId3"/>
            </p:custDataLst>
          </p:nvPr>
        </p:nvSpPr>
        <p:spPr bwMode="auto">
          <a:xfrm>
            <a:off x="6094413" y="2135188"/>
            <a:ext cx="1871663" cy="2246313"/>
          </a:xfrm>
          <a:custGeom>
            <a:avLst/>
            <a:gdLst/>
            <a:ahLst/>
            <a:cxnLst>
              <a:cxn ang="0">
                <a:pos x="67" y="5"/>
              </a:cxn>
              <a:cxn ang="0">
                <a:pos x="309" y="129"/>
              </a:cxn>
              <a:cxn ang="0">
                <a:pos x="437" y="435"/>
              </a:cxn>
              <a:cxn ang="0">
                <a:pos x="498" y="435"/>
              </a:cxn>
              <a:cxn ang="0">
                <a:pos x="341" y="597"/>
              </a:cxn>
              <a:cxn ang="0">
                <a:pos x="184" y="435"/>
              </a:cxn>
              <a:cxn ang="0">
                <a:pos x="250" y="435"/>
              </a:cxn>
              <a:cxn ang="0">
                <a:pos x="177" y="261"/>
              </a:cxn>
              <a:cxn ang="0">
                <a:pos x="60" y="194"/>
              </a:cxn>
              <a:cxn ang="0">
                <a:pos x="1" y="188"/>
              </a:cxn>
              <a:cxn ang="0">
                <a:pos x="0" y="188"/>
              </a:cxn>
              <a:cxn ang="0">
                <a:pos x="0" y="0"/>
              </a:cxn>
              <a:cxn ang="0">
                <a:pos x="1" y="0"/>
              </a:cxn>
              <a:cxn ang="0">
                <a:pos x="67" y="5"/>
              </a:cxn>
            </a:cxnLst>
            <a:rect l="0" t="0" r="r" b="b"/>
            <a:pathLst>
              <a:path w="498" h="597">
                <a:moveTo>
                  <a:pt x="67" y="5"/>
                </a:moveTo>
                <a:cubicBezTo>
                  <a:pt x="159" y="18"/>
                  <a:pt x="240" y="59"/>
                  <a:pt x="309" y="129"/>
                </a:cubicBezTo>
                <a:cubicBezTo>
                  <a:pt x="394" y="213"/>
                  <a:pt x="436" y="315"/>
                  <a:pt x="437" y="435"/>
                </a:cubicBezTo>
                <a:cubicBezTo>
                  <a:pt x="498" y="435"/>
                  <a:pt x="498" y="435"/>
                  <a:pt x="498" y="435"/>
                </a:cubicBezTo>
                <a:cubicBezTo>
                  <a:pt x="341" y="597"/>
                  <a:pt x="341" y="597"/>
                  <a:pt x="341" y="597"/>
                </a:cubicBezTo>
                <a:cubicBezTo>
                  <a:pt x="184" y="435"/>
                  <a:pt x="184" y="435"/>
                  <a:pt x="184" y="435"/>
                </a:cubicBezTo>
                <a:cubicBezTo>
                  <a:pt x="250" y="435"/>
                  <a:pt x="250" y="435"/>
                  <a:pt x="250" y="435"/>
                </a:cubicBezTo>
                <a:cubicBezTo>
                  <a:pt x="249" y="367"/>
                  <a:pt x="225" y="309"/>
                  <a:pt x="177" y="261"/>
                </a:cubicBezTo>
                <a:cubicBezTo>
                  <a:pt x="143" y="227"/>
                  <a:pt x="104" y="205"/>
                  <a:pt x="60" y="194"/>
                </a:cubicBezTo>
                <a:cubicBezTo>
                  <a:pt x="41" y="190"/>
                  <a:pt x="21" y="188"/>
                  <a:pt x="1" y="188"/>
                </a:cubicBezTo>
                <a:cubicBezTo>
                  <a:pt x="1" y="188"/>
                  <a:pt x="0" y="188"/>
                  <a:pt x="0" y="18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46" y="2"/>
                  <a:pt x="67" y="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2" name="Freeform 8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457700" y="1906588"/>
            <a:ext cx="2238375" cy="1865313"/>
          </a:xfrm>
          <a:custGeom>
            <a:avLst/>
            <a:gdLst/>
            <a:ahLst/>
            <a:cxnLst>
              <a:cxn ang="0">
                <a:pos x="96" y="338"/>
              </a:cxn>
              <a:cxn ang="0">
                <a:pos x="95" y="338"/>
              </a:cxn>
              <a:cxn ang="0">
                <a:pos x="96" y="338"/>
              </a:cxn>
              <a:cxn ang="0">
                <a:pos x="435" y="0"/>
              </a:cxn>
              <a:cxn ang="0">
                <a:pos x="595" y="157"/>
              </a:cxn>
              <a:cxn ang="0">
                <a:pos x="435" y="314"/>
              </a:cxn>
              <a:cxn ang="0">
                <a:pos x="435" y="249"/>
              </a:cxn>
              <a:cxn ang="0">
                <a:pos x="260" y="322"/>
              </a:cxn>
              <a:cxn ang="0">
                <a:pos x="194" y="437"/>
              </a:cxn>
              <a:cxn ang="0">
                <a:pos x="187" y="496"/>
              </a:cxn>
              <a:cxn ang="0">
                <a:pos x="0" y="496"/>
              </a:cxn>
              <a:cxn ang="0">
                <a:pos x="5" y="429"/>
              </a:cxn>
              <a:cxn ang="0">
                <a:pos x="128" y="190"/>
              </a:cxn>
              <a:cxn ang="0">
                <a:pos x="435" y="61"/>
              </a:cxn>
              <a:cxn ang="0">
                <a:pos x="435" y="0"/>
              </a:cxn>
            </a:cxnLst>
            <a:rect l="0" t="0" r="r" b="b"/>
            <a:pathLst>
              <a:path w="595" h="496">
                <a:moveTo>
                  <a:pt x="96" y="338"/>
                </a:moveTo>
                <a:cubicBezTo>
                  <a:pt x="96" y="338"/>
                  <a:pt x="95" y="338"/>
                  <a:pt x="95" y="338"/>
                </a:cubicBezTo>
                <a:cubicBezTo>
                  <a:pt x="96" y="338"/>
                  <a:pt x="96" y="338"/>
                  <a:pt x="96" y="338"/>
                </a:cubicBezTo>
                <a:close/>
                <a:moveTo>
                  <a:pt x="435" y="0"/>
                </a:moveTo>
                <a:cubicBezTo>
                  <a:pt x="595" y="157"/>
                  <a:pt x="595" y="157"/>
                  <a:pt x="595" y="157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367" y="249"/>
                  <a:pt x="309" y="273"/>
                  <a:pt x="260" y="322"/>
                </a:cubicBezTo>
                <a:cubicBezTo>
                  <a:pt x="227" y="356"/>
                  <a:pt x="204" y="394"/>
                  <a:pt x="194" y="437"/>
                </a:cubicBezTo>
                <a:cubicBezTo>
                  <a:pt x="190" y="456"/>
                  <a:pt x="187" y="475"/>
                  <a:pt x="187" y="49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73"/>
                  <a:pt x="2" y="451"/>
                  <a:pt x="5" y="429"/>
                </a:cubicBezTo>
                <a:cubicBezTo>
                  <a:pt x="18" y="338"/>
                  <a:pt x="59" y="258"/>
                  <a:pt x="128" y="190"/>
                </a:cubicBezTo>
                <a:cubicBezTo>
                  <a:pt x="213" y="104"/>
                  <a:pt x="315" y="62"/>
                  <a:pt x="435" y="61"/>
                </a:cubicBezTo>
                <a:lnTo>
                  <a:pt x="435" y="0"/>
                </a:lnTo>
                <a:close/>
              </a:path>
            </a:pathLst>
          </a:custGeom>
          <a:solidFill>
            <a:srgbClr val="D8BA97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57" name="Text Placeholder 3"/>
          <p:cNvSpPr txBox="1"/>
          <p:nvPr>
            <p:custDataLst>
              <p:tags r:id="rId5"/>
            </p:custDataLst>
          </p:nvPr>
        </p:nvSpPr>
        <p:spPr>
          <a:xfrm>
            <a:off x="5951538" y="2254250"/>
            <a:ext cx="328612" cy="4429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W</a:t>
            </a:r>
          </a:p>
        </p:txBody>
      </p:sp>
      <p:sp>
        <p:nvSpPr>
          <p:cNvPr id="72" name="Freeform 9"/>
          <p:cNvSpPr/>
          <p:nvPr>
            <p:custDataLst>
              <p:tags r:id="rId6"/>
            </p:custDataLst>
          </p:nvPr>
        </p:nvSpPr>
        <p:spPr bwMode="auto">
          <a:xfrm>
            <a:off x="4229100" y="3178175"/>
            <a:ext cx="1176338" cy="720725"/>
          </a:xfrm>
          <a:custGeom>
            <a:avLst/>
            <a:gdLst/>
            <a:ahLst/>
            <a:cxnLst>
              <a:cxn ang="0">
                <a:pos x="250" y="192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</a:cxnLst>
            <a:rect l="0" t="0" r="r" b="b"/>
            <a:pathLst>
              <a:path w="313" h="192">
                <a:moveTo>
                  <a:pt x="250" y="192"/>
                </a:moveTo>
                <a:cubicBezTo>
                  <a:pt x="62" y="192"/>
                  <a:pt x="62" y="192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248" y="158"/>
                  <a:pt x="248" y="158"/>
                  <a:pt x="248" y="158"/>
                </a:cubicBez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任意多边形 34"/>
          <p:cNvSpPr/>
          <p:nvPr>
            <p:custDataLst>
              <p:tags r:id="rId7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62" name="Text Placeholder 3"/>
          <p:cNvSpPr txBox="1"/>
          <p:nvPr>
            <p:custDataLst>
              <p:tags r:id="rId8"/>
            </p:custDataLst>
          </p:nvPr>
        </p:nvSpPr>
        <p:spPr>
          <a:xfrm>
            <a:off x="7265988" y="3529013"/>
            <a:ext cx="250825" cy="4429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O</a:t>
            </a:r>
          </a:p>
        </p:txBody>
      </p:sp>
      <p:sp>
        <p:nvSpPr>
          <p:cNvPr id="35863" name="Text Placeholder 3"/>
          <p:cNvSpPr txBox="1"/>
          <p:nvPr>
            <p:custDataLst>
              <p:tags r:id="rId9"/>
            </p:custDataLst>
          </p:nvPr>
        </p:nvSpPr>
        <p:spPr>
          <a:xfrm>
            <a:off x="6076950" y="4821238"/>
            <a:ext cx="190500" cy="4429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T</a:t>
            </a:r>
          </a:p>
        </p:txBody>
      </p:sp>
      <p:sp>
        <p:nvSpPr>
          <p:cNvPr id="35864" name="Text Placeholder 3"/>
          <p:cNvSpPr txBox="1"/>
          <p:nvPr>
            <p:custDataLst>
              <p:tags r:id="rId10"/>
            </p:custDataLst>
          </p:nvPr>
        </p:nvSpPr>
        <p:spPr>
          <a:xfrm>
            <a:off x="4716463" y="3529013"/>
            <a:ext cx="182562" cy="4429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S</a:t>
            </a:r>
          </a:p>
        </p:txBody>
      </p:sp>
      <p:sp>
        <p:nvSpPr>
          <p:cNvPr id="35865" name="文本框 10"/>
          <p:cNvSpPr txBox="1"/>
          <p:nvPr>
            <p:custDataLst>
              <p:tags r:id="rId11"/>
            </p:custDataLst>
          </p:nvPr>
        </p:nvSpPr>
        <p:spPr>
          <a:xfrm>
            <a:off x="1649095" y="1384300"/>
            <a:ext cx="19088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D8BA97"/>
                </a:solidFill>
                <a:latin typeface="微软雅黑" panose="020B0503020204020204" charset="-122"/>
                <a:ea typeface="微软雅黑" panose="020B0503020204020204" charset="-122"/>
              </a:rPr>
              <a:t>代码生成器</a:t>
            </a: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984250" y="1844675"/>
            <a:ext cx="3217863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通过 AutoGenerator 可以快速生成 Entity、Mapper、Mapper XML、Service、Controller 等各个模块的代码，极大的提升了开发效率</a:t>
            </a:r>
          </a:p>
        </p:txBody>
      </p:sp>
      <p:sp>
        <p:nvSpPr>
          <p:cNvPr id="35867" name="文本框 10"/>
          <p:cNvSpPr txBox="1"/>
          <p:nvPr>
            <p:custDataLst>
              <p:tags r:id="rId13"/>
            </p:custDataLst>
          </p:nvPr>
        </p:nvSpPr>
        <p:spPr>
          <a:xfrm>
            <a:off x="1046480" y="4361180"/>
            <a:ext cx="3093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条件构造器与动态</a:t>
            </a:r>
            <a:r>
              <a:rPr lang="en-US" altLang="zh-CN" sz="2400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sql</a:t>
            </a: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984250" y="4821555"/>
            <a:ext cx="3217863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主要提供了实体包装器，用于处理 sql 拼接，排序，实体参数查询等！</a:t>
            </a:r>
          </a:p>
        </p:txBody>
      </p:sp>
      <p:sp>
        <p:nvSpPr>
          <p:cNvPr id="35869" name="文本框 10"/>
          <p:cNvSpPr txBox="1"/>
          <p:nvPr>
            <p:custDataLst>
              <p:tags r:id="rId15"/>
            </p:custDataLst>
          </p:nvPr>
        </p:nvSpPr>
        <p:spPr>
          <a:xfrm>
            <a:off x="8966835" y="1412875"/>
            <a:ext cx="19361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C19A8D"/>
                </a:solidFill>
                <a:latin typeface="微软雅黑" panose="020B0503020204020204" charset="-122"/>
                <a:ea typeface="微软雅黑" panose="020B0503020204020204" charset="-122"/>
              </a:rPr>
              <a:t>CRUD</a:t>
            </a:r>
            <a:r>
              <a:rPr lang="zh-CN" altLang="en-US" sz="2400" b="1" dirty="0">
                <a:solidFill>
                  <a:srgbClr val="C19A8D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8328025" y="1873250"/>
            <a:ext cx="321945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提供了基本的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CRUD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操作接口，简单集成即可使用，无需编写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xml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文件</a:t>
            </a:r>
          </a:p>
        </p:txBody>
      </p:sp>
      <p:sp>
        <p:nvSpPr>
          <p:cNvPr id="35871" name="文本框 10"/>
          <p:cNvSpPr txBox="1"/>
          <p:nvPr>
            <p:custDataLst>
              <p:tags r:id="rId17"/>
            </p:custDataLst>
          </p:nvPr>
        </p:nvSpPr>
        <p:spPr>
          <a:xfrm>
            <a:off x="8907780" y="4361180"/>
            <a:ext cx="20535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8B7377"/>
                </a:solidFill>
                <a:latin typeface="微软雅黑" panose="020B0503020204020204" charset="-122"/>
                <a:ea typeface="微软雅黑" panose="020B0503020204020204" charset="-122"/>
              </a:rPr>
              <a:t>可扩展的插件</a:t>
            </a:r>
          </a:p>
        </p:txBody>
      </p: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>
            <a:off x="8328025" y="4826000"/>
            <a:ext cx="321945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注册后即可使用分页、性能测试等插件。</a:t>
            </a:r>
          </a:p>
        </p:txBody>
      </p:sp>
      <p:pic>
        <p:nvPicPr>
          <p:cNvPr id="35873" name="图片 10" descr="logo"/>
          <p:cNvPicPr>
            <a:picLocks noChangeAspect="1"/>
          </p:cNvPicPr>
          <p:nvPr/>
        </p:nvPicPr>
        <p:blipFill>
          <a:blip r:embed="rId29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Content Placeholder 2"/>
          <p:cNvSpPr txBox="1"/>
          <p:nvPr/>
        </p:nvSpPr>
        <p:spPr>
          <a:xfrm>
            <a:off x="768350" y="444500"/>
            <a:ext cx="234378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Mybatis-Plus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229489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MybatisX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插件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1016000"/>
            <a:ext cx="6491605" cy="3417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3082925"/>
            <a:ext cx="6490335" cy="3416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820" y="1873250"/>
            <a:ext cx="4616450" cy="37934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CRUD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接口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45758" y="2262188"/>
            <a:ext cx="4489450" cy="30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、引入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maven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依赖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、连接数据库的相关配置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、添加 @MapperScan 注解，扫描 Mapper 文件夹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4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、实体类编码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5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、编写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类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6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、直接使用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51180" y="135826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mybatis-plus</a:t>
              </a:r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快速开发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525" y="106045"/>
            <a:ext cx="5727700" cy="1562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850" y="1668145"/>
            <a:ext cx="7638415" cy="1360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" y="5308600"/>
            <a:ext cx="5308600" cy="1320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8500" y="3065145"/>
            <a:ext cx="260350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8055" y="3105785"/>
            <a:ext cx="4797425" cy="1633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9780" y="4815840"/>
            <a:ext cx="6121400" cy="19431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0590" y="106045"/>
            <a:ext cx="7260590" cy="67500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214249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条件构造器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" y="1125855"/>
            <a:ext cx="4990465" cy="24110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947218" y="2262188"/>
            <a:ext cx="4489450" cy="422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wrapper 的作用就是用于定义各种各样的查询条件（where）</a:t>
            </a:r>
          </a:p>
          <a:p>
            <a:pPr>
              <a:lnSpc>
                <a:spcPct val="120000"/>
              </a:lnSpc>
            </a:pPr>
            <a:r>
              <a:rPr lang="en-US" altLang="zh-CN" sz="1600" noProof="1">
                <a:solidFill>
                  <a:srgbClr val="FF0000"/>
                </a:solidFill>
                <a:latin typeface="宋体" panose="02010600030101010101" pitchFamily="2" charset="-122"/>
                <a:cs typeface="+mn-cs"/>
              </a:rPr>
              <a:t>AbstractWrapper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 查询条件封装，用于生成 sql 中的 where 语句。</a:t>
            </a: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QueryWrapper Entity 对象封装操作类，用于查询。</a:t>
            </a: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UpdateWrapper Update 条件封装操作类，用于更新。</a:t>
            </a:r>
          </a:p>
          <a:p>
            <a:pPr>
              <a:lnSpc>
                <a:spcPct val="120000"/>
              </a:lnSpc>
            </a:pPr>
            <a:r>
              <a:rPr lang="en-US" altLang="zh-CN" sz="1600" noProof="1">
                <a:solidFill>
                  <a:srgbClr val="FF0000"/>
                </a:solidFill>
                <a:latin typeface="宋体" panose="02010600030101010101" pitchFamily="2" charset="-122"/>
                <a:cs typeface="+mn-cs"/>
              </a:rPr>
              <a:t>AbstractLambdaWrapper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 使用 Lambda 表达式封装 wrapper</a:t>
            </a: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LambdaQueryWrapper 使用 Lambda 语法封装条件，用于查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询。</a:t>
            </a: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LambdaUpdateWrapper 使用 Lambda 语法封装条件，用于更新。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743700" y="148780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条件构造器与动态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" y="3536950"/>
            <a:ext cx="4815205" cy="3042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26" descr="IMG_258"/>
          <p:cNvPicPr>
            <a:picLocks noChangeAspect="1"/>
          </p:cNvPicPr>
          <p:nvPr/>
        </p:nvPicPr>
        <p:blipFill>
          <a:blip r:embed="rId15"/>
          <a:srcRect t="7585" b="56231"/>
          <a:stretch>
            <a:fillRect/>
          </a:stretch>
        </p:blipFill>
        <p:spPr>
          <a:xfrm>
            <a:off x="635" y="0"/>
            <a:ext cx="12192000" cy="24777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6" name="组合 7"/>
          <p:cNvGrpSpPr/>
          <p:nvPr/>
        </p:nvGrpSpPr>
        <p:grpSpPr>
          <a:xfrm>
            <a:off x="1774825" y="2638425"/>
            <a:ext cx="3290888" cy="1179830"/>
            <a:chOff x="2343" y="4833"/>
            <a:chExt cx="5181" cy="1858"/>
          </a:xfrm>
        </p:grpSpPr>
        <p:sp>
          <p:nvSpPr>
            <p:cNvPr id="25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2683" y="5966"/>
              <a:ext cx="4841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mybatis</a:t>
              </a:r>
              <a:r>
                <a:rPr lang="zh-CN" alt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框架的基本用法</a:t>
              </a:r>
            </a:p>
          </p:txBody>
        </p:sp>
        <p:sp>
          <p:nvSpPr>
            <p:cNvPr id="23558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23559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3908" y="4881"/>
              <a:ext cx="3592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微软雅黑" panose="020B0503020204020204" charset="-122"/>
              </a:endParaRPr>
            </a:p>
          </p:txBody>
        </p:sp>
      </p:grpSp>
      <p:grpSp>
        <p:nvGrpSpPr>
          <p:cNvPr id="23561" name="组合 8"/>
          <p:cNvGrpSpPr/>
          <p:nvPr/>
        </p:nvGrpSpPr>
        <p:grpSpPr>
          <a:xfrm>
            <a:off x="7321550" y="2421890"/>
            <a:ext cx="3480398" cy="1396365"/>
            <a:chOff x="2343" y="4492"/>
            <a:chExt cx="5482" cy="2199"/>
          </a:xfrm>
        </p:grpSpPr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2683" y="5966"/>
              <a:ext cx="4841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Springboot</a:t>
              </a:r>
              <a:r>
                <a:rPr lang="zh-CN" alt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整合</a:t>
              </a:r>
              <a:r>
                <a:rPr lang="en-US" altLang="zh-CN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mybatis</a:t>
              </a:r>
            </a:p>
          </p:txBody>
        </p:sp>
        <p:sp>
          <p:nvSpPr>
            <p:cNvPr id="23563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23564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3908" y="4492"/>
              <a:ext cx="3917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Mybatis-Spingboot</a:t>
              </a: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微软雅黑" panose="020B0503020204020204" charset="-122"/>
              </a:endParaRPr>
            </a:p>
          </p:txBody>
        </p:sp>
      </p:grpSp>
      <p:grpSp>
        <p:nvGrpSpPr>
          <p:cNvPr id="23566" name="组合 27"/>
          <p:cNvGrpSpPr/>
          <p:nvPr/>
        </p:nvGrpSpPr>
        <p:grpSpPr>
          <a:xfrm>
            <a:off x="1774825" y="4222115"/>
            <a:ext cx="3290888" cy="1396365"/>
            <a:chOff x="2343" y="4492"/>
            <a:chExt cx="5181" cy="2199"/>
          </a:xfrm>
        </p:grpSpPr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2683" y="5966"/>
              <a:ext cx="4841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mybatis</a:t>
              </a:r>
              <a:r>
                <a:rPr lang="zh-CN" alt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的一个增强工具</a:t>
              </a:r>
            </a:p>
          </p:txBody>
        </p:sp>
        <p:sp>
          <p:nvSpPr>
            <p:cNvPr id="23568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23569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3908" y="4492"/>
              <a:ext cx="3592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Mybatis-plus</a:t>
              </a: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微软雅黑" panose="020B0503020204020204" charset="-122"/>
              </a:endParaRPr>
            </a:p>
          </p:txBody>
        </p:sp>
      </p:grpSp>
      <p:grpSp>
        <p:nvGrpSpPr>
          <p:cNvPr id="23571" name="组合 32"/>
          <p:cNvGrpSpPr/>
          <p:nvPr/>
        </p:nvGrpSpPr>
        <p:grpSpPr>
          <a:xfrm>
            <a:off x="7321550" y="4438650"/>
            <a:ext cx="3289300" cy="1123315"/>
            <a:chOff x="2343" y="4833"/>
            <a:chExt cx="5181" cy="1769"/>
          </a:xfrm>
        </p:grpSpPr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2683" y="5966"/>
              <a:ext cx="4841" cy="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noProof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实体类插件工具</a:t>
              </a:r>
            </a:p>
          </p:txBody>
        </p:sp>
        <p:sp>
          <p:nvSpPr>
            <p:cNvPr id="23573" name="文本框 37"/>
            <p:cNvSpPr txBox="1"/>
            <p:nvPr>
              <p:custDataLst>
                <p:tags r:id="rId2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sp>
          <p:nvSpPr>
            <p:cNvPr id="23574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3908" y="4881"/>
              <a:ext cx="3592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lombok</a:t>
              </a: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26670"/>
            <a:ext cx="12192635" cy="2537460"/>
          </a:xfrm>
          <a:prstGeom prst="rect">
            <a:avLst/>
          </a:prstGeom>
          <a:gradFill rotWithShape="0">
            <a:gsLst>
              <a:gs pos="93000">
                <a:schemeClr val="bg1"/>
              </a:gs>
              <a:gs pos="12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3555" name="文本框 4"/>
          <p:cNvSpPr txBox="1"/>
          <p:nvPr/>
        </p:nvSpPr>
        <p:spPr>
          <a:xfrm>
            <a:off x="4125913" y="1268730"/>
            <a:ext cx="39163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Elephant" panose="02020904090505020303" charset="0"/>
                <a:ea typeface="宋体" panose="02010600030101010101" pitchFamily="2" charset="-122"/>
              </a:rPr>
              <a:t>Content</a:t>
            </a:r>
          </a:p>
        </p:txBody>
      </p:sp>
      <p:sp>
        <p:nvSpPr>
          <p:cNvPr id="23576" name="文本框 40"/>
          <p:cNvSpPr txBox="1"/>
          <p:nvPr/>
        </p:nvSpPr>
        <p:spPr>
          <a:xfrm>
            <a:off x="5119688" y="405130"/>
            <a:ext cx="1952625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扩展插件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1198880"/>
            <a:ext cx="6831965" cy="2090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" y="3394075"/>
            <a:ext cx="6626860" cy="31470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7569518" y="1639888"/>
            <a:ext cx="4489450" cy="68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注册分页插件后即可在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参数中传入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page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分页对象。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450" y="2972435"/>
            <a:ext cx="4775835" cy="2660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图片 3" descr="IMG_257"/>
          <p:cNvPicPr>
            <a:picLocks noChangeAspect="1"/>
          </p:cNvPicPr>
          <p:nvPr/>
        </p:nvPicPr>
        <p:blipFill>
          <a:blip r:embed="rId3"/>
          <a:srcRect r="51732"/>
          <a:stretch>
            <a:fillRect/>
          </a:stretch>
        </p:blipFill>
        <p:spPr>
          <a:xfrm>
            <a:off x="8283575" y="0"/>
            <a:ext cx="390842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8283575" y="5159375"/>
            <a:ext cx="390842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8132" name="文本框 21"/>
          <p:cNvSpPr txBox="1"/>
          <p:nvPr/>
        </p:nvSpPr>
        <p:spPr>
          <a:xfrm>
            <a:off x="2136775" y="3496310"/>
            <a:ext cx="3768725" cy="509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通过注解来简化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PO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对象</a:t>
            </a:r>
          </a:p>
        </p:txBody>
      </p:sp>
      <p:sp>
        <p:nvSpPr>
          <p:cNvPr id="48133" name="文本框 12"/>
          <p:cNvSpPr txBox="1"/>
          <p:nvPr/>
        </p:nvSpPr>
        <p:spPr>
          <a:xfrm>
            <a:off x="5491163" y="2809875"/>
            <a:ext cx="2582862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grpSp>
        <p:nvGrpSpPr>
          <p:cNvPr id="48134" name="组合 5"/>
          <p:cNvGrpSpPr/>
          <p:nvPr/>
        </p:nvGrpSpPr>
        <p:grpSpPr>
          <a:xfrm rot="10800000">
            <a:off x="1487488" y="1524000"/>
            <a:ext cx="7904162" cy="4184650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8137" name="文本框 6"/>
          <p:cNvSpPr txBox="1"/>
          <p:nvPr/>
        </p:nvSpPr>
        <p:spPr>
          <a:xfrm>
            <a:off x="5737225" y="4005263"/>
            <a:ext cx="20907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FOUR</a:t>
            </a:r>
          </a:p>
        </p:txBody>
      </p:sp>
      <p:sp>
        <p:nvSpPr>
          <p:cNvPr id="33795" name="文本框 13"/>
          <p:cNvSpPr txBox="1"/>
          <p:nvPr/>
        </p:nvSpPr>
        <p:spPr>
          <a:xfrm>
            <a:off x="2136775" y="1988820"/>
            <a:ext cx="21780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lombok</a:t>
            </a:r>
          </a:p>
        </p:txBody>
      </p:sp>
      <p:sp>
        <p:nvSpPr>
          <p:cNvPr id="2" name="矩形 1"/>
          <p:cNvSpPr/>
          <p:nvPr/>
        </p:nvSpPr>
        <p:spPr>
          <a:xfrm>
            <a:off x="2207895" y="2781300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620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lombok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914400"/>
            <a:ext cx="4622800" cy="528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565" y="914400"/>
            <a:ext cx="3818255" cy="234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185" y="4200525"/>
            <a:ext cx="3802380" cy="174244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267325" y="1763395"/>
            <a:ext cx="1367790" cy="648335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00B0F0"/>
                </a:solidFill>
              </a:rPr>
              <a:t>lombok</a:t>
            </a:r>
            <a:r>
              <a:rPr lang="zh-CN" altLang="en-US" sz="1400">
                <a:solidFill>
                  <a:srgbClr val="00B0F0"/>
                </a:solidFill>
              </a:rPr>
              <a:t>注解</a:t>
            </a:r>
          </a:p>
        </p:txBody>
      </p:sp>
      <p:sp>
        <p:nvSpPr>
          <p:cNvPr id="7" name="右箭头 6"/>
          <p:cNvSpPr/>
          <p:nvPr/>
        </p:nvSpPr>
        <p:spPr>
          <a:xfrm rot="5400000">
            <a:off x="8338185" y="3406140"/>
            <a:ext cx="815340" cy="648335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>
                <a:solidFill>
                  <a:srgbClr val="00B0F0"/>
                </a:solidFill>
              </a:rPr>
              <a:t>简化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财务融资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" y="1250315"/>
            <a:ext cx="6073140" cy="480377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 flipH="1">
            <a:off x="6743700" y="182848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1751" name="文本框 10"/>
          <p:cNvSpPr txBox="1"/>
          <p:nvPr>
            <p:custDataLst>
              <p:tags r:id="rId3"/>
            </p:custDataLst>
          </p:nvPr>
        </p:nvSpPr>
        <p:spPr>
          <a:xfrm>
            <a:off x="7104380" y="1748155"/>
            <a:ext cx="4176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lombok</a:t>
            </a:r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的争议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743383" y="2459673"/>
            <a:ext cx="4489450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noProof="1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支持者：</a:t>
            </a:r>
            <a:r>
              <a:rPr lang="zh-CN" alt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减少了大量的模板代码，可读性提高，同时减少了代码的维护难度。</a:t>
            </a:r>
          </a:p>
          <a:p>
            <a:pPr>
              <a:lnSpc>
                <a:spcPct val="150000"/>
              </a:lnSpc>
            </a:pPr>
            <a:endParaRPr lang="zh-CN" altLang="en-US" sz="2400" b="1" noProof="1">
              <a:solidFill>
                <a:srgbClr val="B57144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noProof="1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反对者：</a:t>
            </a:r>
            <a:r>
              <a:rPr lang="zh-CN" alt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强制项目捆绑，团队协作困难，破坏实体类的封装性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24" descr="IMG_256"/>
          <p:cNvPicPr>
            <a:picLocks noChangeAspect="1"/>
          </p:cNvPicPr>
          <p:nvPr/>
        </p:nvPicPr>
        <p:blipFill>
          <a:blip r:embed="rId2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0" y="0"/>
            <a:ext cx="9191625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平行四边形 17"/>
          <p:cNvSpPr/>
          <p:nvPr/>
        </p:nvSpPr>
        <p:spPr>
          <a:xfrm>
            <a:off x="3970338" y="-1587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4411663" y="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4277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8" name="文本框 21"/>
          <p:cNvSpPr txBox="1"/>
          <p:nvPr/>
        </p:nvSpPr>
        <p:spPr>
          <a:xfrm>
            <a:off x="7352665" y="4508500"/>
            <a:ext cx="3902075" cy="614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汇报人：杨世杰</a:t>
            </a:r>
          </a:p>
        </p:txBody>
      </p:sp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4281" name="文本框 13"/>
          <p:cNvSpPr txBox="1"/>
          <p:nvPr/>
        </p:nvSpPr>
        <p:spPr>
          <a:xfrm>
            <a:off x="6888163" y="1773238"/>
            <a:ext cx="4554537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感谢观看！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0800000">
            <a:off x="9013825" y="3933825"/>
            <a:ext cx="304800" cy="177800"/>
          </a:xfrm>
          <a:prstGeom prst="triangl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775" y="1960245"/>
            <a:ext cx="28225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Mybatis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介绍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47535" y="3322638"/>
            <a:ext cx="3089275" cy="176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一个开源、轻量级的数据持久化框架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;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相比于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JDBC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减少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50%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的代码量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;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灵活、定制化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SQL;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6743700" y="180435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3"/>
            </p:custDataLst>
          </p:nvPr>
        </p:nvSpPr>
        <p:spPr>
          <a:xfrm>
            <a:off x="7104380" y="1723390"/>
            <a:ext cx="4176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传统的</a:t>
            </a:r>
            <a:r>
              <a:rPr lang="en-US" altLang="zh-CN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JDBC</a:t>
            </a:r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连接操作数据库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743383" y="2262188"/>
            <a:ext cx="4489450" cy="193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在创建connection的时候，存在硬编码问题（也就是直接把连接信息写死，不方便后期维护）</a:t>
            </a:r>
          </a:p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每次在进行一次数据库连接后都会关闭数据库连接，频繁的开启/关闭数据连接影响性能。</a:t>
            </a:r>
          </a:p>
          <a:p>
            <a:pPr>
              <a:lnSpc>
                <a:spcPct val="150000"/>
              </a:lnSpc>
            </a:pPr>
            <a:endParaRPr lang="zh-CN" alt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10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21469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" y="1639570"/>
            <a:ext cx="5423535" cy="434467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 flipH="1">
            <a:off x="6743700" y="418941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4" name="文本框 10"/>
          <p:cNvSpPr txBox="1"/>
          <p:nvPr>
            <p:custDataLst>
              <p:tags r:id="rId6"/>
            </p:custDataLst>
          </p:nvPr>
        </p:nvSpPr>
        <p:spPr>
          <a:xfrm>
            <a:off x="7104380" y="4108450"/>
            <a:ext cx="4176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Mybatis</a:t>
            </a:r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优势</a:t>
            </a: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743383" y="4647248"/>
            <a:ext cx="448945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与代码分离，全局的配置文件，方便维护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、结果集与实体类自动映射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自定义拼接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6743700" y="181705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3"/>
            </p:custDataLst>
          </p:nvPr>
        </p:nvSpPr>
        <p:spPr>
          <a:xfrm>
            <a:off x="7104380" y="1736725"/>
            <a:ext cx="4176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Mybatis</a:t>
            </a:r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工作原理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743383" y="2448243"/>
            <a:ext cx="4489450" cy="34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、全局配置文件：配置数据源、事务、加载映射文件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、映射文件：配置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statement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的相关信息如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SqlSessionFactory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sqlSessionFactoryBuild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通过配置文件创建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4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SqlSession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：该接口封装了一些对数据进行操作的方法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5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：定制的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操作方法，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mapper.xml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编写对应方法的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语句</a:t>
            </a: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" y="1184910"/>
            <a:ext cx="5914390" cy="5146675"/>
          </a:xfrm>
          <a:prstGeom prst="rect">
            <a:avLst/>
          </a:prstGeom>
        </p:spPr>
      </p:pic>
      <p:sp>
        <p:nvSpPr>
          <p:cNvPr id="4" name="Content Placeholder 2"/>
          <p:cNvSpPr txBox="1"/>
          <p:nvPr/>
        </p:nvSpPr>
        <p:spPr>
          <a:xfrm>
            <a:off x="768350" y="444500"/>
            <a:ext cx="21469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1068070"/>
            <a:ext cx="10694035" cy="5159375"/>
          </a:xfrm>
          <a:prstGeom prst="rect">
            <a:avLst/>
          </a:prstGeom>
        </p:spPr>
      </p:pic>
      <p:sp>
        <p:nvSpPr>
          <p:cNvPr id="2" name="Content Placeholder 2"/>
          <p:cNvSpPr txBox="1"/>
          <p:nvPr/>
        </p:nvSpPr>
        <p:spPr>
          <a:xfrm>
            <a:off x="768350" y="444500"/>
            <a:ext cx="29470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(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传统</a:t>
            </a: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51180" y="1357630"/>
            <a:ext cx="4537075" cy="460375"/>
            <a:chOff x="10620" y="2735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5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全局配置文件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常用配置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50863" y="2300288"/>
            <a:ext cx="4489450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propertes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标签：读取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java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配置信息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environments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标签：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mybatis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的环境信息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settings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标签：mybatis的全局设置</a:t>
            </a:r>
          </a:p>
          <a:p>
            <a:pPr>
              <a:lnSpc>
                <a:spcPct val="20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typeAliases标签：对po类进行别名设置</a:t>
            </a:r>
          </a:p>
          <a:p>
            <a:pPr>
              <a:lnSpc>
                <a:spcPct val="20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mappers标签：该标签的作用是加载映射文件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95" y="5146675"/>
            <a:ext cx="5232400" cy="1308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595" y="496570"/>
            <a:ext cx="5885180" cy="5864225"/>
          </a:xfrm>
          <a:prstGeom prst="rect">
            <a:avLst/>
          </a:prstGeom>
        </p:spPr>
      </p:pic>
      <p:sp>
        <p:nvSpPr>
          <p:cNvPr id="2" name="Content Placeholder 2"/>
          <p:cNvSpPr txBox="1"/>
          <p:nvPr/>
        </p:nvSpPr>
        <p:spPr>
          <a:xfrm>
            <a:off x="768350" y="444500"/>
            <a:ext cx="21469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51180" y="1357630"/>
            <a:ext cx="4537075" cy="460375"/>
            <a:chOff x="10620" y="2735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5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映射器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定制化</a:t>
              </a:r>
              <a:r>
                <a:rPr lang="en-US" altLang="zh-CN"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SQL)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50863" y="2153603"/>
            <a:ext cx="4489450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一组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SQL(例如查询、添加、删除、修改)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Java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接口和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XML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文件组成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、定义参数类型</a:t>
            </a: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</a:t>
            </a:r>
            <a:r>
              <a:rPr lang="zh-CN" altLang="en-US" sz="1600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+mn-ea"/>
              </a:rPr>
              <a:t>定义查询结果和 POJO 的映射关系</a:t>
            </a:r>
            <a:endParaRPr lang="zh-CN" alt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、提供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语句和动态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SQL</a:t>
            </a:r>
            <a:endParaRPr lang="zh-CN" alt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890" y="914400"/>
            <a:ext cx="7071360" cy="840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4890" y="1818005"/>
            <a:ext cx="7138035" cy="3046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0440" y="875030"/>
            <a:ext cx="7226935" cy="5123815"/>
          </a:xfrm>
          <a:prstGeom prst="rect">
            <a:avLst/>
          </a:prstGeom>
        </p:spPr>
      </p:pic>
      <p:sp>
        <p:nvSpPr>
          <p:cNvPr id="3" name="Content Placeholder 2"/>
          <p:cNvSpPr txBox="1"/>
          <p:nvPr/>
        </p:nvSpPr>
        <p:spPr>
          <a:xfrm>
            <a:off x="768350" y="444500"/>
            <a:ext cx="21469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51180" y="1358265"/>
            <a:ext cx="4537075" cy="460375"/>
            <a:chOff x="10620" y="2736"/>
            <a:chExt cx="7145" cy="72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 flipH="1">
              <a:off x="10620" y="2862"/>
              <a:ext cx="330" cy="4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>
                <a:solidFill>
                  <a:schemeClr val="dk1">
                    <a:lumMod val="75000"/>
                    <a:lumOff val="25000"/>
                  </a:schemeClr>
                </a:solidFill>
                <a:latin typeface="字魂58号-创中黑" pitchFamily="2" charset="-122"/>
                <a:ea typeface="字魂58号-创中黑" pitchFamily="2" charset="-122"/>
              </a:endParaRPr>
            </a:p>
          </p:txBody>
        </p:sp>
        <p:sp>
          <p:nvSpPr>
            <p:cNvPr id="8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1188" y="2736"/>
              <a:ext cx="657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sz="2400" b="1" dirty="0">
                  <a:solidFill>
                    <a:srgbClr val="B57144"/>
                  </a:solidFill>
                  <a:latin typeface="微软雅黑" panose="020B0503020204020204" charset="-122"/>
                  <a:ea typeface="微软雅黑" panose="020B0503020204020204" charset="-122"/>
                </a:rPr>
                <a:t>Mapper接口的开发方式</a:t>
              </a:r>
            </a:p>
          </p:txBody>
        </p:sp>
      </p:grp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50863" y="1982788"/>
            <a:ext cx="4489450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不写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Dao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层的实现类，mybatis根据映射文件等信息对接口进行jdk动态代理生成代理类来实现接口中的方法</a:t>
            </a:r>
          </a:p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规范：</a:t>
            </a:r>
          </a:p>
          <a:p>
            <a:pPr>
              <a:lnSpc>
                <a:spcPct val="150000"/>
              </a:lnSpc>
            </a:pP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1、mapper接口的</a:t>
            </a:r>
            <a:r>
              <a:rPr sz="1600" noProof="1">
                <a:solidFill>
                  <a:srgbClr val="FF0000"/>
                </a:solidFill>
                <a:latin typeface="宋体" panose="02010600030101010101" pitchFamily="2" charset="-122"/>
                <a:cs typeface="+mn-cs"/>
              </a:rPr>
              <a:t>全限定名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要和mapper映射文件的</a:t>
            </a:r>
            <a:r>
              <a:rPr sz="1600" noProof="1">
                <a:solidFill>
                  <a:srgbClr val="FF0000"/>
                </a:solidFill>
                <a:latin typeface="宋体" panose="02010600030101010101" pitchFamily="2" charset="-122"/>
                <a:cs typeface="+mn-cs"/>
              </a:rPr>
              <a:t>namespace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值一致。</a:t>
            </a:r>
          </a:p>
          <a:p>
            <a:pPr>
              <a:lnSpc>
                <a:spcPct val="150000"/>
              </a:lnSpc>
            </a:pP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2、mapper接口的</a:t>
            </a:r>
            <a:r>
              <a:rPr sz="1600" noProof="1">
                <a:solidFill>
                  <a:srgbClr val="92D050"/>
                </a:solidFill>
                <a:latin typeface="宋体" panose="02010600030101010101" pitchFamily="2" charset="-122"/>
                <a:cs typeface="+mn-cs"/>
              </a:rPr>
              <a:t>方法名称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要和mapper映射文件的statement的</a:t>
            </a:r>
            <a:r>
              <a:rPr sz="1600" noProof="1">
                <a:solidFill>
                  <a:srgbClr val="92D050"/>
                </a:solidFill>
                <a:latin typeface="宋体" panose="02010600030101010101" pitchFamily="2" charset="-122"/>
                <a:cs typeface="+mn-cs"/>
              </a:rPr>
              <a:t>id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一致。</a:t>
            </a:r>
          </a:p>
          <a:p>
            <a:pPr>
              <a:lnSpc>
                <a:spcPct val="150000"/>
              </a:lnSpc>
            </a:pP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3、mapper接口的</a:t>
            </a:r>
            <a:r>
              <a:rPr sz="1600" noProof="1">
                <a:solidFill>
                  <a:srgbClr val="00B050"/>
                </a:solidFill>
                <a:latin typeface="宋体" panose="02010600030101010101" pitchFamily="2" charset="-122"/>
                <a:cs typeface="+mn-cs"/>
              </a:rPr>
              <a:t>方法参数类型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要和mapper映射文件的statement的</a:t>
            </a:r>
            <a:r>
              <a:rPr sz="1600" noProof="1">
                <a:solidFill>
                  <a:srgbClr val="00B050"/>
                </a:solidFill>
                <a:latin typeface="宋体" panose="02010600030101010101" pitchFamily="2" charset="-122"/>
                <a:cs typeface="+mn-cs"/>
              </a:rPr>
              <a:t>parameterType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的值一致，而且它的参数是一个。</a:t>
            </a:r>
          </a:p>
          <a:p>
            <a:pPr>
              <a:lnSpc>
                <a:spcPct val="150000"/>
              </a:lnSpc>
            </a:pP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4、mapper接口的</a:t>
            </a:r>
            <a:r>
              <a:rPr sz="1600" noProof="1">
                <a:solidFill>
                  <a:srgbClr val="00B0F0"/>
                </a:solidFill>
                <a:latin typeface="宋体" panose="02010600030101010101" pitchFamily="2" charset="-122"/>
                <a:cs typeface="+mn-cs"/>
              </a:rPr>
              <a:t>方法返回值类型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要和mapper映射文件的statement的</a:t>
            </a:r>
            <a:r>
              <a:rPr sz="1600" noProof="1">
                <a:solidFill>
                  <a:srgbClr val="00B0F0"/>
                </a:solidFill>
                <a:latin typeface="宋体" panose="02010600030101010101" pitchFamily="2" charset="-122"/>
                <a:cs typeface="+mn-cs"/>
              </a:rPr>
              <a:t>resultType</a:t>
            </a:r>
            <a:r>
              <a:rPr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的值一致。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055" y="405130"/>
            <a:ext cx="5972175" cy="635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0690" y="444500"/>
            <a:ext cx="5971540" cy="6344285"/>
          </a:xfrm>
          <a:prstGeom prst="rect">
            <a:avLst/>
          </a:prstGeom>
        </p:spPr>
      </p:pic>
      <p:sp>
        <p:nvSpPr>
          <p:cNvPr id="2" name="Content Placeholder 2"/>
          <p:cNvSpPr txBox="1"/>
          <p:nvPr/>
        </p:nvSpPr>
        <p:spPr>
          <a:xfrm>
            <a:off x="768350" y="444500"/>
            <a:ext cx="214693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90204"/>
            </a:pPr>
            <a:r>
              <a:rPr lang="en-US" altLang="zh-CN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Mybatis</a:t>
            </a:r>
            <a:r>
              <a:rPr lang="zh-CN" altLang="en-US" sz="2800" b="1" dirty="0">
                <a:solidFill>
                  <a:srgbClr val="B57144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0055" y="1983105"/>
            <a:ext cx="5971540" cy="16579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8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8"/>
  <p:tag name="KSO_WM_UNIT_LINE_FILL_TYP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1437</Words>
  <Application>Microsoft Office PowerPoint</Application>
  <PresentationFormat>宽屏</PresentationFormat>
  <Paragraphs>192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宋体</vt:lpstr>
      <vt:lpstr>微软雅黑</vt:lpstr>
      <vt:lpstr>字魂58号-创中黑</vt:lpstr>
      <vt:lpstr>Arial</vt:lpstr>
      <vt:lpstr>Calibri</vt:lpstr>
      <vt:lpstr>Elephant</vt:lpstr>
      <vt:lpstr>Lato Light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86180</dc:creator>
  <cp:lastModifiedBy>彭 敏</cp:lastModifiedBy>
  <cp:revision>134</cp:revision>
  <dcterms:created xsi:type="dcterms:W3CDTF">2021-11-24T08:53:44Z</dcterms:created>
  <dcterms:modified xsi:type="dcterms:W3CDTF">2021-11-24T11:00:45Z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  <property fmtid="{D5CDD505-2E9C-101B-9397-08002B2CF9AE}" pid="3" name="ICV">
    <vt:lpwstr>455C5159E5644944B872CDE5769B9A2E</vt:lpwstr>
  </property>
</Properties>
</file>